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,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salad with fried rice, boiled eggs,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owl with salmon cakes, salad, and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owl of pappardelle pasta with parsley butter, roasted hazelnuts,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,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roup"/>
          <p:cNvGrpSpPr/>
          <p:nvPr/>
        </p:nvGrpSpPr>
        <p:grpSpPr>
          <a:xfrm>
            <a:off x="14802443" y="7552628"/>
            <a:ext cx="7719395" cy="3656293"/>
            <a:chOff x="0" y="0"/>
            <a:chExt cx="7719394" cy="3656292"/>
          </a:xfrm>
        </p:grpSpPr>
        <p:sp>
          <p:nvSpPr>
            <p:cNvPr id="151" name="Text"/>
            <p:cNvSpPr txBox="1"/>
            <p:nvPr/>
          </p:nvSpPr>
          <p:spPr>
            <a:xfrm>
              <a:off x="5072084" y="1520495"/>
              <a:ext cx="1956861" cy="6198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9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L</m:t>
                    </m:r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sty m:val="p"/>
                      </m:rP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mH</m:t>
                    </m:r>
                  </m:oMath>
                </m:oMathPara>
              </a14:m>
            </a:p>
          </p:txBody>
        </p:sp>
        <p:sp>
          <p:nvSpPr>
            <p:cNvPr id="152" name="Line"/>
            <p:cNvSpPr/>
            <p:nvPr/>
          </p:nvSpPr>
          <p:spPr>
            <a:xfrm flipV="1">
              <a:off x="260140" y="11819"/>
              <a:ext cx="1" cy="363724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53" name="Line"/>
            <p:cNvSpPr/>
            <p:nvPr/>
          </p:nvSpPr>
          <p:spPr>
            <a:xfrm>
              <a:off x="260526" y="4587"/>
              <a:ext cx="4457964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54" name="Line"/>
            <p:cNvSpPr/>
            <p:nvPr/>
          </p:nvSpPr>
          <p:spPr>
            <a:xfrm>
              <a:off x="269095" y="3656292"/>
              <a:ext cx="4457963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157" name="Group"/>
            <p:cNvGrpSpPr/>
            <p:nvPr/>
          </p:nvGrpSpPr>
          <p:grpSpPr>
            <a:xfrm>
              <a:off x="0" y="1566128"/>
              <a:ext cx="528624" cy="528624"/>
              <a:chOff x="0" y="0"/>
              <a:chExt cx="528623" cy="528623"/>
            </a:xfrm>
          </p:grpSpPr>
          <p:sp>
            <p:nvSpPr>
              <p:cNvPr id="155" name="Circle"/>
              <p:cNvSpPr/>
              <p:nvPr/>
            </p:nvSpPr>
            <p:spPr>
              <a:xfrm>
                <a:off x="0" y="0"/>
                <a:ext cx="528624" cy="52862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156" name="Equation"/>
              <p:cNvSpPr txBox="1"/>
              <p:nvPr/>
            </p:nvSpPr>
            <p:spPr>
              <a:xfrm>
                <a:off x="103485" y="205878"/>
                <a:ext cx="351575" cy="12773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>
                    <m:oMathParaPr>
                      <m:jc m:val="centerGroup"/>
                    </m:oMathParaPr>
                    <m:oMath>
                      <m:r>
                        <a:rPr xmlns:a="http://schemas.openxmlformats.org/drawingml/2006/main" sz="4700" i="1">
                          <a:solidFill>
                            <a:srgbClr val="ED220B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</m:oMath>
                  </m:oMathPara>
                </a14:m>
                <a:endParaRPr sz="4700">
                  <a:solidFill>
                    <a:srgbClr val="EE220C"/>
                  </a:solidFill>
                </a:endParaRPr>
              </a:p>
            </p:txBody>
          </p:sp>
        </p:grpSp>
        <p:sp>
          <p:nvSpPr>
            <p:cNvPr id="158" name="Text"/>
            <p:cNvSpPr txBox="1"/>
            <p:nvPr/>
          </p:nvSpPr>
          <p:spPr>
            <a:xfrm>
              <a:off x="5016634" y="2117689"/>
              <a:ext cx="2702761" cy="749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1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sSub>
                      <m:e>
                        <m:r>
                          <a:rPr xmlns:a="http://schemas.openxmlformats.org/drawingml/2006/main" sz="37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xmlns:a="http://schemas.openxmlformats.org/drawingml/2006/main" sz="37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</m:sub>
                    </m:sSub>
                    <m:r>
                      <a:rPr xmlns:a="http://schemas.openxmlformats.org/drawingml/2006/main" sz="3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e>
                        <m:r>
                          <a:rPr xmlns:a="http://schemas.openxmlformats.org/drawingml/2006/main" sz="37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xmlns:a="http://schemas.openxmlformats.org/drawingml/2006/main" sz="37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m:rPr>
                        <m:sty m:val="p"/>
                      </m:rPr>
                      <a:rPr xmlns:a="http://schemas.openxmlformats.org/drawingml/2006/main" sz="3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xmlns:a="http://schemas.openxmlformats.org/drawingml/2006/main" sz="3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ω</m:t>
                    </m:r>
                    <m:r>
                      <a:rPr xmlns:a="http://schemas.openxmlformats.org/drawingml/2006/main" sz="37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t</m:t>
                    </m:r>
                  </m:oMath>
                </m:oMathPara>
              </a14:m>
            </a:p>
          </p:txBody>
        </p:sp>
        <p:sp>
          <p:nvSpPr>
            <p:cNvPr id="159" name="Line"/>
            <p:cNvSpPr/>
            <p:nvPr/>
          </p:nvSpPr>
          <p:spPr>
            <a:xfrm flipV="1">
              <a:off x="4725572" y="2598677"/>
              <a:ext cx="1" cy="104589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0" name="Line"/>
            <p:cNvSpPr/>
            <p:nvPr/>
          </p:nvSpPr>
          <p:spPr>
            <a:xfrm flipV="1">
              <a:off x="4725572" y="-1"/>
              <a:ext cx="1" cy="104589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173" name="Group"/>
            <p:cNvGrpSpPr/>
            <p:nvPr/>
          </p:nvGrpSpPr>
          <p:grpSpPr>
            <a:xfrm rot="5400000">
              <a:off x="3395149" y="1576950"/>
              <a:ext cx="2660847" cy="506981"/>
              <a:chOff x="0" y="0"/>
              <a:chExt cx="2660846" cy="506979"/>
            </a:xfrm>
          </p:grpSpPr>
          <p:grpSp>
            <p:nvGrpSpPr>
              <p:cNvPr id="169" name="Group"/>
              <p:cNvGrpSpPr/>
              <p:nvPr/>
            </p:nvGrpSpPr>
            <p:grpSpPr>
              <a:xfrm>
                <a:off x="758096" y="0"/>
                <a:ext cx="1325120" cy="506980"/>
                <a:chOff x="0" y="0"/>
                <a:chExt cx="1325119" cy="506979"/>
              </a:xfrm>
            </p:grpSpPr>
            <p:sp>
              <p:nvSpPr>
                <p:cNvPr id="161" name="Line"/>
                <p:cNvSpPr/>
                <p:nvPr/>
              </p:nvSpPr>
              <p:spPr>
                <a:xfrm>
                  <a:off x="0" y="0"/>
                  <a:ext cx="453939" cy="256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40" h="21600" fill="norm" stroke="1" extrusionOk="0">
                      <a:moveTo>
                        <a:pt x="21096" y="21600"/>
                      </a:moveTo>
                      <a:cubicBezTo>
                        <a:pt x="21370" y="15951"/>
                        <a:pt x="20356" y="10124"/>
                        <a:pt x="18047" y="5799"/>
                      </a:cubicBezTo>
                      <a:cubicBezTo>
                        <a:pt x="15982" y="1933"/>
                        <a:pt x="13276" y="0"/>
                        <a:pt x="10570" y="0"/>
                      </a:cubicBezTo>
                      <a:cubicBezTo>
                        <a:pt x="7864" y="0"/>
                        <a:pt x="5159" y="1933"/>
                        <a:pt x="3095" y="5799"/>
                      </a:cubicBezTo>
                      <a:cubicBezTo>
                        <a:pt x="786" y="10124"/>
                        <a:pt x="-230" y="15951"/>
                        <a:pt x="44" y="21600"/>
                      </a:cubicBezTo>
                    </a:path>
                  </a:pathLst>
                </a:cu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  <p:sp>
              <p:nvSpPr>
                <p:cNvPr id="162" name="Line"/>
                <p:cNvSpPr/>
                <p:nvPr/>
              </p:nvSpPr>
              <p:spPr>
                <a:xfrm flipH="1" rot="10800000">
                  <a:off x="289884" y="250624"/>
                  <a:ext cx="164055" cy="256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40" h="21600" fill="norm" stroke="1" extrusionOk="0">
                      <a:moveTo>
                        <a:pt x="21096" y="21600"/>
                      </a:moveTo>
                      <a:cubicBezTo>
                        <a:pt x="21370" y="15951"/>
                        <a:pt x="20356" y="10124"/>
                        <a:pt x="18047" y="5799"/>
                      </a:cubicBezTo>
                      <a:cubicBezTo>
                        <a:pt x="15982" y="1933"/>
                        <a:pt x="13276" y="0"/>
                        <a:pt x="10570" y="0"/>
                      </a:cubicBezTo>
                      <a:cubicBezTo>
                        <a:pt x="7864" y="0"/>
                        <a:pt x="5159" y="1933"/>
                        <a:pt x="3095" y="5799"/>
                      </a:cubicBezTo>
                      <a:cubicBezTo>
                        <a:pt x="786" y="10124"/>
                        <a:pt x="-230" y="15951"/>
                        <a:pt x="44" y="21600"/>
                      </a:cubicBezTo>
                    </a:path>
                  </a:pathLst>
                </a:cu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  <p:sp>
              <p:nvSpPr>
                <p:cNvPr id="163" name="Line"/>
                <p:cNvSpPr/>
                <p:nvPr/>
              </p:nvSpPr>
              <p:spPr>
                <a:xfrm>
                  <a:off x="290393" y="0"/>
                  <a:ext cx="453939" cy="256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40" h="21600" fill="norm" stroke="1" extrusionOk="0">
                      <a:moveTo>
                        <a:pt x="21096" y="21600"/>
                      </a:moveTo>
                      <a:cubicBezTo>
                        <a:pt x="21370" y="15951"/>
                        <a:pt x="20356" y="10124"/>
                        <a:pt x="18047" y="5799"/>
                      </a:cubicBezTo>
                      <a:cubicBezTo>
                        <a:pt x="15982" y="1933"/>
                        <a:pt x="13276" y="0"/>
                        <a:pt x="10570" y="0"/>
                      </a:cubicBezTo>
                      <a:cubicBezTo>
                        <a:pt x="7864" y="0"/>
                        <a:pt x="5159" y="1933"/>
                        <a:pt x="3095" y="5799"/>
                      </a:cubicBezTo>
                      <a:cubicBezTo>
                        <a:pt x="786" y="10124"/>
                        <a:pt x="-230" y="15951"/>
                        <a:pt x="44" y="21600"/>
                      </a:cubicBezTo>
                    </a:path>
                  </a:pathLst>
                </a:cu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  <p:sp>
              <p:nvSpPr>
                <p:cNvPr id="164" name="Line"/>
                <p:cNvSpPr/>
                <p:nvPr/>
              </p:nvSpPr>
              <p:spPr>
                <a:xfrm flipH="1" rot="10800000">
                  <a:off x="580277" y="250624"/>
                  <a:ext cx="164055" cy="256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40" h="21600" fill="norm" stroke="1" extrusionOk="0">
                      <a:moveTo>
                        <a:pt x="21096" y="21600"/>
                      </a:moveTo>
                      <a:cubicBezTo>
                        <a:pt x="21370" y="15951"/>
                        <a:pt x="20356" y="10124"/>
                        <a:pt x="18047" y="5799"/>
                      </a:cubicBezTo>
                      <a:cubicBezTo>
                        <a:pt x="15982" y="1933"/>
                        <a:pt x="13276" y="0"/>
                        <a:pt x="10570" y="0"/>
                      </a:cubicBezTo>
                      <a:cubicBezTo>
                        <a:pt x="7864" y="0"/>
                        <a:pt x="5159" y="1933"/>
                        <a:pt x="3095" y="5799"/>
                      </a:cubicBezTo>
                      <a:cubicBezTo>
                        <a:pt x="786" y="10124"/>
                        <a:pt x="-230" y="15951"/>
                        <a:pt x="44" y="21600"/>
                      </a:cubicBezTo>
                    </a:path>
                  </a:pathLst>
                </a:cu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  <p:sp>
              <p:nvSpPr>
                <p:cNvPr id="165" name="Line"/>
                <p:cNvSpPr/>
                <p:nvPr/>
              </p:nvSpPr>
              <p:spPr>
                <a:xfrm>
                  <a:off x="580787" y="0"/>
                  <a:ext cx="453939" cy="256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40" h="21600" fill="norm" stroke="1" extrusionOk="0">
                      <a:moveTo>
                        <a:pt x="21096" y="21600"/>
                      </a:moveTo>
                      <a:cubicBezTo>
                        <a:pt x="21370" y="15951"/>
                        <a:pt x="20356" y="10124"/>
                        <a:pt x="18047" y="5799"/>
                      </a:cubicBezTo>
                      <a:cubicBezTo>
                        <a:pt x="15982" y="1933"/>
                        <a:pt x="13276" y="0"/>
                        <a:pt x="10570" y="0"/>
                      </a:cubicBezTo>
                      <a:cubicBezTo>
                        <a:pt x="7864" y="0"/>
                        <a:pt x="5159" y="1933"/>
                        <a:pt x="3095" y="5799"/>
                      </a:cubicBezTo>
                      <a:cubicBezTo>
                        <a:pt x="786" y="10124"/>
                        <a:pt x="-230" y="15951"/>
                        <a:pt x="44" y="21600"/>
                      </a:cubicBezTo>
                    </a:path>
                  </a:pathLst>
                </a:cu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  <p:sp>
              <p:nvSpPr>
                <p:cNvPr id="166" name="Line"/>
                <p:cNvSpPr/>
                <p:nvPr/>
              </p:nvSpPr>
              <p:spPr>
                <a:xfrm flipH="1" rot="10800000">
                  <a:off x="870670" y="250624"/>
                  <a:ext cx="164056" cy="256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40" h="21600" fill="norm" stroke="1" extrusionOk="0">
                      <a:moveTo>
                        <a:pt x="21096" y="21600"/>
                      </a:moveTo>
                      <a:cubicBezTo>
                        <a:pt x="21370" y="15951"/>
                        <a:pt x="20356" y="10124"/>
                        <a:pt x="18047" y="5799"/>
                      </a:cubicBezTo>
                      <a:cubicBezTo>
                        <a:pt x="15982" y="1933"/>
                        <a:pt x="13276" y="0"/>
                        <a:pt x="10570" y="0"/>
                      </a:cubicBezTo>
                      <a:cubicBezTo>
                        <a:pt x="7864" y="0"/>
                        <a:pt x="5159" y="1933"/>
                        <a:pt x="3095" y="5799"/>
                      </a:cubicBezTo>
                      <a:cubicBezTo>
                        <a:pt x="786" y="10124"/>
                        <a:pt x="-230" y="15951"/>
                        <a:pt x="44" y="21600"/>
                      </a:cubicBezTo>
                    </a:path>
                  </a:pathLst>
                </a:cu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  <p:sp>
              <p:nvSpPr>
                <p:cNvPr id="167" name="Line"/>
                <p:cNvSpPr/>
                <p:nvPr/>
              </p:nvSpPr>
              <p:spPr>
                <a:xfrm>
                  <a:off x="871180" y="0"/>
                  <a:ext cx="453940" cy="256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40" h="21600" fill="norm" stroke="1" extrusionOk="0">
                      <a:moveTo>
                        <a:pt x="21096" y="21600"/>
                      </a:moveTo>
                      <a:cubicBezTo>
                        <a:pt x="21370" y="15951"/>
                        <a:pt x="20356" y="10124"/>
                        <a:pt x="18047" y="5799"/>
                      </a:cubicBezTo>
                      <a:cubicBezTo>
                        <a:pt x="15982" y="1933"/>
                        <a:pt x="13276" y="0"/>
                        <a:pt x="10570" y="0"/>
                      </a:cubicBezTo>
                      <a:cubicBezTo>
                        <a:pt x="7864" y="0"/>
                        <a:pt x="5159" y="1933"/>
                        <a:pt x="3095" y="5799"/>
                      </a:cubicBezTo>
                      <a:cubicBezTo>
                        <a:pt x="786" y="10124"/>
                        <a:pt x="-230" y="15951"/>
                        <a:pt x="44" y="21600"/>
                      </a:cubicBezTo>
                    </a:path>
                  </a:pathLst>
                </a:cu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  <p:sp>
              <p:nvSpPr>
                <p:cNvPr id="168" name="Line"/>
                <p:cNvSpPr/>
                <p:nvPr/>
              </p:nvSpPr>
              <p:spPr>
                <a:xfrm flipH="1" rot="10800000">
                  <a:off x="1161064" y="250624"/>
                  <a:ext cx="164056" cy="256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40" h="21600" fill="norm" stroke="1" extrusionOk="0">
                      <a:moveTo>
                        <a:pt x="21096" y="21600"/>
                      </a:moveTo>
                      <a:cubicBezTo>
                        <a:pt x="21370" y="15951"/>
                        <a:pt x="20356" y="10124"/>
                        <a:pt x="18047" y="5799"/>
                      </a:cubicBezTo>
                      <a:cubicBezTo>
                        <a:pt x="15982" y="1933"/>
                        <a:pt x="13276" y="0"/>
                        <a:pt x="10570" y="0"/>
                      </a:cubicBezTo>
                      <a:cubicBezTo>
                        <a:pt x="7864" y="0"/>
                        <a:pt x="5159" y="1933"/>
                        <a:pt x="3095" y="5799"/>
                      </a:cubicBezTo>
                      <a:cubicBezTo>
                        <a:pt x="786" y="10124"/>
                        <a:pt x="-230" y="15951"/>
                        <a:pt x="44" y="21600"/>
                      </a:cubicBezTo>
                    </a:path>
                  </a:pathLst>
                </a:custGeom>
                <a:noFill/>
                <a:ln w="50800" cap="flat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</p:grpSp>
          <p:sp>
            <p:nvSpPr>
              <p:cNvPr id="170" name="Line"/>
              <p:cNvSpPr/>
              <p:nvPr/>
            </p:nvSpPr>
            <p:spPr>
              <a:xfrm>
                <a:off x="1904719" y="253489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71" name="Line"/>
              <p:cNvSpPr/>
              <p:nvPr/>
            </p:nvSpPr>
            <p:spPr>
              <a:xfrm>
                <a:off x="0" y="253489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72" name="Line"/>
              <p:cNvSpPr/>
              <p:nvPr/>
            </p:nvSpPr>
            <p:spPr>
              <a:xfrm>
                <a:off x="25400" y="253489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174" name="Equation"/>
            <p:cNvSpPr txBox="1"/>
            <p:nvPr/>
          </p:nvSpPr>
          <p:spPr>
            <a:xfrm>
              <a:off x="4548066" y="392042"/>
              <a:ext cx="84647" cy="2618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i</m:t>
                    </m:r>
                  </m:oMath>
                </m:oMathPara>
              </a14:m>
              <a:endParaRPr sz="3100">
                <a:solidFill>
                  <a:srgbClr val="5E5E5E"/>
                </a:solidFill>
              </a:endParaRPr>
            </a:p>
          </p:txBody>
        </p:sp>
      </p:grpSp>
      <p:grpSp>
        <p:nvGrpSpPr>
          <p:cNvPr id="192" name="Group"/>
          <p:cNvGrpSpPr/>
          <p:nvPr/>
        </p:nvGrpSpPr>
        <p:grpSpPr>
          <a:xfrm>
            <a:off x="15168852" y="1764304"/>
            <a:ext cx="7465476" cy="3656294"/>
            <a:chOff x="0" y="0"/>
            <a:chExt cx="7465475" cy="3656292"/>
          </a:xfrm>
        </p:grpSpPr>
        <p:sp>
          <p:nvSpPr>
            <p:cNvPr id="176" name="Text"/>
            <p:cNvSpPr txBox="1"/>
            <p:nvPr/>
          </p:nvSpPr>
          <p:spPr>
            <a:xfrm>
              <a:off x="5094467" y="1569960"/>
              <a:ext cx="2371009" cy="622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900"/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C</m:t>
                    </m:r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8.00</m:t>
                    </m:r>
                    <m: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μ</m:t>
                    </m:r>
                    <m:r>
                      <m:rPr>
                        <m:sty m:val="p"/>
                      </m:rPr>
                      <a:rPr xmlns:a="http://schemas.openxmlformats.org/drawingml/2006/main" sz="35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F</m:t>
                    </m:r>
                  </m:oMath>
                </m:oMathPara>
              </a14:m>
            </a:p>
          </p:txBody>
        </p:sp>
        <p:grpSp>
          <p:nvGrpSpPr>
            <p:cNvPr id="181" name="Group"/>
            <p:cNvGrpSpPr/>
            <p:nvPr/>
          </p:nvGrpSpPr>
          <p:grpSpPr>
            <a:xfrm rot="16200000">
              <a:off x="3839508" y="1561769"/>
              <a:ext cx="1772128" cy="638942"/>
              <a:chOff x="0" y="0"/>
              <a:chExt cx="1772127" cy="638940"/>
            </a:xfrm>
          </p:grpSpPr>
          <p:sp>
            <p:nvSpPr>
              <p:cNvPr id="177" name="Line"/>
              <p:cNvSpPr/>
              <p:nvPr/>
            </p:nvSpPr>
            <p:spPr>
              <a:xfrm>
                <a:off x="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78" name="Line"/>
              <p:cNvSpPr/>
              <p:nvPr/>
            </p:nvSpPr>
            <p:spPr>
              <a:xfrm>
                <a:off x="1016000" y="319470"/>
                <a:ext cx="756128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79" name="Line"/>
              <p:cNvSpPr/>
              <p:nvPr/>
            </p:nvSpPr>
            <p:spPr>
              <a:xfrm flipV="1">
                <a:off x="761998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80" name="Line"/>
              <p:cNvSpPr/>
              <p:nvPr/>
            </p:nvSpPr>
            <p:spPr>
              <a:xfrm flipV="1">
                <a:off x="1003299" y="-1"/>
                <a:ext cx="1" cy="638942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182" name="Line"/>
            <p:cNvSpPr/>
            <p:nvPr/>
          </p:nvSpPr>
          <p:spPr>
            <a:xfrm flipV="1">
              <a:off x="260138" y="11819"/>
              <a:ext cx="1" cy="363724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83" name="Line"/>
            <p:cNvSpPr/>
            <p:nvPr/>
          </p:nvSpPr>
          <p:spPr>
            <a:xfrm>
              <a:off x="260525" y="4587"/>
              <a:ext cx="4457963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84" name="Line"/>
            <p:cNvSpPr/>
            <p:nvPr/>
          </p:nvSpPr>
          <p:spPr>
            <a:xfrm>
              <a:off x="269093" y="3656292"/>
              <a:ext cx="4440827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187" name="Group"/>
            <p:cNvGrpSpPr/>
            <p:nvPr/>
          </p:nvGrpSpPr>
          <p:grpSpPr>
            <a:xfrm>
              <a:off x="0" y="1566128"/>
              <a:ext cx="528624" cy="528624"/>
              <a:chOff x="0" y="0"/>
              <a:chExt cx="528623" cy="528623"/>
            </a:xfrm>
          </p:grpSpPr>
          <p:sp>
            <p:nvSpPr>
              <p:cNvPr id="185" name="Circle"/>
              <p:cNvSpPr/>
              <p:nvPr/>
            </p:nvSpPr>
            <p:spPr>
              <a:xfrm>
                <a:off x="0" y="0"/>
                <a:ext cx="528624" cy="52862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186" name="Equation"/>
              <p:cNvSpPr txBox="1"/>
              <p:nvPr/>
            </p:nvSpPr>
            <p:spPr>
              <a:xfrm>
                <a:off x="103485" y="205878"/>
                <a:ext cx="351575" cy="12773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>
                    <m:oMathParaPr>
                      <m:jc m:val="centerGroup"/>
                    </m:oMathParaPr>
                    <m:oMath>
                      <m:r>
                        <a:rPr xmlns:a="http://schemas.openxmlformats.org/drawingml/2006/main" sz="4700" i="1">
                          <a:solidFill>
                            <a:srgbClr val="ED220B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</m:oMath>
                  </m:oMathPara>
                </a14:m>
                <a:endParaRPr sz="4700">
                  <a:solidFill>
                    <a:srgbClr val="EE220C"/>
                  </a:solidFill>
                </a:endParaRPr>
              </a:p>
            </p:txBody>
          </p:sp>
        </p:grpSp>
        <p:sp>
          <p:nvSpPr>
            <p:cNvPr id="188" name="Line"/>
            <p:cNvSpPr/>
            <p:nvPr/>
          </p:nvSpPr>
          <p:spPr>
            <a:xfrm flipV="1">
              <a:off x="4725571" y="2598677"/>
              <a:ext cx="1" cy="104589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89" name="Line"/>
            <p:cNvSpPr/>
            <p:nvPr/>
          </p:nvSpPr>
          <p:spPr>
            <a:xfrm flipV="1">
              <a:off x="4725571" y="-1"/>
              <a:ext cx="1" cy="104589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90" name="Equation"/>
            <p:cNvSpPr txBox="1"/>
            <p:nvPr/>
          </p:nvSpPr>
          <p:spPr>
            <a:xfrm>
              <a:off x="5224586" y="2176927"/>
              <a:ext cx="2110770" cy="4246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sSub>
                      <m:e>
                        <m:r>
                          <a:rPr xmlns:a="http://schemas.openxmlformats.org/drawingml/2006/main" sz="31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xmlns:a="http://schemas.openxmlformats.org/drawingml/2006/main" sz="31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e>
                        <m:r>
                          <a:rPr xmlns:a="http://schemas.openxmlformats.org/drawingml/2006/main" sz="31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xmlns:a="http://schemas.openxmlformats.org/drawingml/2006/main" sz="31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m:rPr>
                        <m:sty m:val="p"/>
                      </m:rP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ω</m:t>
                    </m:r>
                    <m: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t</m:t>
                    </m:r>
                  </m:oMath>
                </m:oMathPara>
              </a14:m>
              <a:endParaRPr sz="3100">
                <a:solidFill>
                  <a:srgbClr val="5E5E5E"/>
                </a:solidFill>
              </a:endParaRPr>
            </a:p>
          </p:txBody>
        </p:sp>
        <p:sp>
          <p:nvSpPr>
            <p:cNvPr id="191" name="Equation"/>
            <p:cNvSpPr txBox="1"/>
            <p:nvPr/>
          </p:nvSpPr>
          <p:spPr>
            <a:xfrm>
              <a:off x="4462112" y="609865"/>
              <a:ext cx="84646" cy="2618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310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i</m:t>
                    </m:r>
                  </m:oMath>
                </m:oMathPara>
              </a14:m>
              <a:endParaRPr sz="3100">
                <a:solidFill>
                  <a:srgbClr val="5E5E5E"/>
                </a:solidFill>
              </a:endParaR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