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,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,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Bowl with salmon cakes, salad, and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owl of pappardelle pasta with parsley butter, roasted hazelnuts,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,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roup"/>
          <p:cNvGrpSpPr/>
          <p:nvPr/>
        </p:nvGrpSpPr>
        <p:grpSpPr>
          <a:xfrm>
            <a:off x="2885376" y="3393385"/>
            <a:ext cx="6257983" cy="4910449"/>
            <a:chOff x="0" y="0"/>
            <a:chExt cx="6257982" cy="4910448"/>
          </a:xfrm>
        </p:grpSpPr>
        <p:sp>
          <p:nvSpPr>
            <p:cNvPr id="171" name="Shape"/>
            <p:cNvSpPr/>
            <p:nvPr/>
          </p:nvSpPr>
          <p:spPr>
            <a:xfrm>
              <a:off x="2421112" y="2199735"/>
              <a:ext cx="1491960" cy="99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201" y="0"/>
                  </a:moveTo>
                  <a:cubicBezTo>
                    <a:pt x="7108" y="0"/>
                    <a:pt x="7018" y="37"/>
                    <a:pt x="6952" y="103"/>
                  </a:cubicBezTo>
                  <a:lnTo>
                    <a:pt x="103" y="6951"/>
                  </a:lnTo>
                  <a:cubicBezTo>
                    <a:pt x="65" y="6989"/>
                    <a:pt x="91" y="7054"/>
                    <a:pt x="145" y="7054"/>
                  </a:cubicBezTo>
                  <a:lnTo>
                    <a:pt x="14172" y="7054"/>
                  </a:lnTo>
                  <a:cubicBezTo>
                    <a:pt x="14214" y="7054"/>
                    <a:pt x="14253" y="7038"/>
                    <a:pt x="14283" y="7008"/>
                  </a:cubicBezTo>
                  <a:lnTo>
                    <a:pt x="21210" y="81"/>
                  </a:lnTo>
                  <a:cubicBezTo>
                    <a:pt x="21240" y="51"/>
                    <a:pt x="21219" y="0"/>
                    <a:pt x="21176" y="0"/>
                  </a:cubicBezTo>
                  <a:lnTo>
                    <a:pt x="7201" y="0"/>
                  </a:lnTo>
                  <a:close/>
                  <a:moveTo>
                    <a:pt x="21571" y="380"/>
                  </a:moveTo>
                  <a:cubicBezTo>
                    <a:pt x="21555" y="373"/>
                    <a:pt x="21534" y="375"/>
                    <a:pt x="21519" y="390"/>
                  </a:cubicBezTo>
                  <a:lnTo>
                    <a:pt x="14597" y="7312"/>
                  </a:lnTo>
                  <a:cubicBezTo>
                    <a:pt x="14564" y="7345"/>
                    <a:pt x="14546" y="7389"/>
                    <a:pt x="14546" y="7435"/>
                  </a:cubicBezTo>
                  <a:lnTo>
                    <a:pt x="14546" y="21490"/>
                  </a:lnTo>
                  <a:cubicBezTo>
                    <a:pt x="14546" y="21530"/>
                    <a:pt x="14594" y="21550"/>
                    <a:pt x="14622" y="21522"/>
                  </a:cubicBezTo>
                  <a:lnTo>
                    <a:pt x="21490" y="14622"/>
                  </a:lnTo>
                  <a:cubicBezTo>
                    <a:pt x="21561" y="14552"/>
                    <a:pt x="21600" y="14457"/>
                    <a:pt x="21600" y="14357"/>
                  </a:cubicBezTo>
                  <a:lnTo>
                    <a:pt x="21600" y="424"/>
                  </a:lnTo>
                  <a:cubicBezTo>
                    <a:pt x="21600" y="402"/>
                    <a:pt x="21588" y="387"/>
                    <a:pt x="21571" y="380"/>
                  </a:cubicBezTo>
                  <a:close/>
                  <a:moveTo>
                    <a:pt x="78" y="7491"/>
                  </a:moveTo>
                  <a:cubicBezTo>
                    <a:pt x="34" y="7491"/>
                    <a:pt x="0" y="7527"/>
                    <a:pt x="0" y="7570"/>
                  </a:cubicBezTo>
                  <a:lnTo>
                    <a:pt x="0" y="21522"/>
                  </a:lnTo>
                  <a:cubicBezTo>
                    <a:pt x="0" y="21566"/>
                    <a:pt x="34" y="21600"/>
                    <a:pt x="78" y="21600"/>
                  </a:cubicBezTo>
                  <a:lnTo>
                    <a:pt x="14030" y="21600"/>
                  </a:lnTo>
                  <a:cubicBezTo>
                    <a:pt x="14073" y="21600"/>
                    <a:pt x="14109" y="21566"/>
                    <a:pt x="14109" y="21522"/>
                  </a:cubicBezTo>
                  <a:lnTo>
                    <a:pt x="14109" y="7570"/>
                  </a:lnTo>
                  <a:cubicBezTo>
                    <a:pt x="14109" y="7527"/>
                    <a:pt x="14073" y="7491"/>
                    <a:pt x="14030" y="7491"/>
                  </a:cubicBezTo>
                  <a:lnTo>
                    <a:pt x="78" y="7491"/>
                  </a:lnTo>
                  <a:close/>
                </a:path>
              </a:pathLst>
            </a:custGeom>
            <a:solidFill>
              <a:schemeClr val="accent2"/>
            </a:solidFill>
            <a:ln w="25400" cap="flat">
              <a:solidFill>
                <a:schemeClr val="accent5">
                  <a:hueOff val="-152895"/>
                  <a:lumOff val="12368"/>
                </a:schemeClr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72" name="Shape"/>
            <p:cNvSpPr/>
            <p:nvPr/>
          </p:nvSpPr>
          <p:spPr>
            <a:xfrm>
              <a:off x="0" y="1266480"/>
              <a:ext cx="6257983" cy="1663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639" y="0"/>
                  </a:moveTo>
                  <a:lnTo>
                    <a:pt x="0" y="21600"/>
                  </a:lnTo>
                  <a:lnTo>
                    <a:pt x="16961" y="21600"/>
                  </a:lnTo>
                  <a:lnTo>
                    <a:pt x="21600" y="0"/>
                  </a:lnTo>
                  <a:lnTo>
                    <a:pt x="4639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73" name="Shape"/>
            <p:cNvSpPr/>
            <p:nvPr/>
          </p:nvSpPr>
          <p:spPr>
            <a:xfrm>
              <a:off x="2421112" y="1512266"/>
              <a:ext cx="1491960" cy="85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201" y="0"/>
                  </a:moveTo>
                  <a:cubicBezTo>
                    <a:pt x="7108" y="0"/>
                    <a:pt x="7018" y="37"/>
                    <a:pt x="6952" y="103"/>
                  </a:cubicBezTo>
                  <a:lnTo>
                    <a:pt x="103" y="6951"/>
                  </a:lnTo>
                  <a:cubicBezTo>
                    <a:pt x="65" y="6989"/>
                    <a:pt x="91" y="7054"/>
                    <a:pt x="145" y="7054"/>
                  </a:cubicBezTo>
                  <a:lnTo>
                    <a:pt x="14172" y="7054"/>
                  </a:lnTo>
                  <a:cubicBezTo>
                    <a:pt x="14214" y="7054"/>
                    <a:pt x="14253" y="7038"/>
                    <a:pt x="14283" y="7008"/>
                  </a:cubicBezTo>
                  <a:lnTo>
                    <a:pt x="21210" y="81"/>
                  </a:lnTo>
                  <a:cubicBezTo>
                    <a:pt x="21240" y="51"/>
                    <a:pt x="21219" y="0"/>
                    <a:pt x="21176" y="0"/>
                  </a:cubicBezTo>
                  <a:lnTo>
                    <a:pt x="7201" y="0"/>
                  </a:lnTo>
                  <a:close/>
                  <a:moveTo>
                    <a:pt x="21571" y="380"/>
                  </a:moveTo>
                  <a:cubicBezTo>
                    <a:pt x="21555" y="373"/>
                    <a:pt x="21534" y="375"/>
                    <a:pt x="21519" y="390"/>
                  </a:cubicBezTo>
                  <a:lnTo>
                    <a:pt x="14597" y="7312"/>
                  </a:lnTo>
                  <a:cubicBezTo>
                    <a:pt x="14564" y="7345"/>
                    <a:pt x="14546" y="7389"/>
                    <a:pt x="14546" y="7435"/>
                  </a:cubicBezTo>
                  <a:lnTo>
                    <a:pt x="14546" y="21490"/>
                  </a:lnTo>
                  <a:cubicBezTo>
                    <a:pt x="14546" y="21530"/>
                    <a:pt x="14594" y="21550"/>
                    <a:pt x="14622" y="21522"/>
                  </a:cubicBezTo>
                  <a:lnTo>
                    <a:pt x="21490" y="14622"/>
                  </a:lnTo>
                  <a:cubicBezTo>
                    <a:pt x="21561" y="14552"/>
                    <a:pt x="21600" y="14457"/>
                    <a:pt x="21600" y="14357"/>
                  </a:cubicBezTo>
                  <a:lnTo>
                    <a:pt x="21600" y="424"/>
                  </a:lnTo>
                  <a:cubicBezTo>
                    <a:pt x="21600" y="402"/>
                    <a:pt x="21588" y="387"/>
                    <a:pt x="21571" y="380"/>
                  </a:cubicBezTo>
                  <a:close/>
                  <a:moveTo>
                    <a:pt x="78" y="7491"/>
                  </a:moveTo>
                  <a:cubicBezTo>
                    <a:pt x="34" y="7491"/>
                    <a:pt x="0" y="7527"/>
                    <a:pt x="0" y="7570"/>
                  </a:cubicBezTo>
                  <a:lnTo>
                    <a:pt x="0" y="21522"/>
                  </a:lnTo>
                  <a:cubicBezTo>
                    <a:pt x="0" y="21566"/>
                    <a:pt x="34" y="21600"/>
                    <a:pt x="78" y="21600"/>
                  </a:cubicBezTo>
                  <a:lnTo>
                    <a:pt x="14030" y="21600"/>
                  </a:lnTo>
                  <a:cubicBezTo>
                    <a:pt x="14073" y="21600"/>
                    <a:pt x="14109" y="21566"/>
                    <a:pt x="14109" y="21522"/>
                  </a:cubicBezTo>
                  <a:lnTo>
                    <a:pt x="14109" y="7570"/>
                  </a:lnTo>
                  <a:cubicBezTo>
                    <a:pt x="14109" y="7527"/>
                    <a:pt x="14073" y="7491"/>
                    <a:pt x="14030" y="7491"/>
                  </a:cubicBezTo>
                  <a:lnTo>
                    <a:pt x="78" y="7491"/>
                  </a:lnTo>
                  <a:close/>
                </a:path>
              </a:pathLst>
            </a:custGeom>
            <a:solidFill>
              <a:schemeClr val="accent2"/>
            </a:solidFill>
            <a:ln w="25400" cap="flat">
              <a:solidFill>
                <a:schemeClr val="accent5">
                  <a:hueOff val="-152895"/>
                  <a:lumOff val="12368"/>
                </a:schemeClr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74" name="Equation"/>
            <p:cNvSpPr txBox="1"/>
            <p:nvPr/>
          </p:nvSpPr>
          <p:spPr>
            <a:xfrm>
              <a:off x="650189" y="2379758"/>
              <a:ext cx="307239" cy="2676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lnSpc>
                  <a:spcPct val="100000"/>
                </a:lnSpc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4800" i="1">
                        <a:solidFill>
                          <a:srgbClr val="FFD93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m:oMathPara>
              </a14:m>
              <a:endParaRPr sz="4800">
                <a:solidFill>
                  <a:srgbClr val="FFD932"/>
                </a:solidFill>
              </a:endParaRPr>
            </a:p>
          </p:txBody>
        </p:sp>
        <p:sp>
          <p:nvSpPr>
            <p:cNvPr id="175" name="Equation"/>
            <p:cNvSpPr txBox="1"/>
            <p:nvPr/>
          </p:nvSpPr>
          <p:spPr>
            <a:xfrm>
              <a:off x="2050572" y="2337696"/>
              <a:ext cx="237745" cy="2755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lnSpc>
                  <a:spcPct val="100000"/>
                </a:lnSpc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4800" i="1">
                        <a:solidFill>
                          <a:srgbClr val="FEFFFE"/>
                        </a:solidFill>
                        <a:latin typeface="Cambria Math" panose="02040503050406030204" pitchFamily="18" charset="0"/>
                      </a:rPr>
                      <m:t>ϵ</m:t>
                    </m:r>
                  </m:oMath>
                </m:oMathPara>
              </a14:m>
              <a:endParaRPr sz="4800">
                <a:solidFill>
                  <a:srgbClr val="FFFFFF"/>
                </a:solidFill>
              </a:endParaRPr>
            </a:p>
          </p:txBody>
        </p:sp>
        <p:sp>
          <p:nvSpPr>
            <p:cNvPr id="176" name="Equation"/>
            <p:cNvSpPr txBox="1"/>
            <p:nvPr/>
          </p:nvSpPr>
          <p:spPr>
            <a:xfrm>
              <a:off x="3238388" y="1134239"/>
              <a:ext cx="374905" cy="4072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lnSpc>
                  <a:spcPct val="100000"/>
                </a:lnSpc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4800" i="1">
                        <a:solidFill>
                          <a:srgbClr val="00A1FE"/>
                        </a:solidFill>
                        <a:latin typeface="Cambria Math" panose="02040503050406030204" pitchFamily="18" charset="0"/>
                      </a:rPr>
                      <m:t>A</m:t>
                    </m:r>
                  </m:oMath>
                </m:oMathPara>
              </a14:m>
              <a:endParaRPr sz="4800">
                <a:solidFill>
                  <a:srgbClr val="00A2FF"/>
                </a:solidFill>
              </a:endParaRPr>
            </a:p>
          </p:txBody>
        </p:sp>
        <p:sp>
          <p:nvSpPr>
            <p:cNvPr id="177" name="Line"/>
            <p:cNvSpPr/>
            <p:nvPr/>
          </p:nvSpPr>
          <p:spPr>
            <a:xfrm flipV="1">
              <a:off x="3128991" y="481968"/>
              <a:ext cx="1" cy="1663227"/>
            </a:xfrm>
            <a:prstGeom prst="line">
              <a:avLst/>
            </a:prstGeom>
            <a:noFill/>
            <a:ln w="6350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78" name="Line"/>
            <p:cNvSpPr/>
            <p:nvPr/>
          </p:nvSpPr>
          <p:spPr>
            <a:xfrm flipV="1">
              <a:off x="3128991" y="3247222"/>
              <a:ext cx="1" cy="1663227"/>
            </a:xfrm>
            <a:prstGeom prst="line">
              <a:avLst/>
            </a:prstGeom>
            <a:noFill/>
            <a:ln w="6350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79" name="Equation"/>
            <p:cNvSpPr txBox="1"/>
            <p:nvPr/>
          </p:nvSpPr>
          <p:spPr>
            <a:xfrm>
              <a:off x="3357088" y="0"/>
              <a:ext cx="1362777" cy="488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lnSpc>
                  <a:spcPct val="100000"/>
                </a:lnSpc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sSup>
                          <m:e>
                            <m:r>
                              <a:rPr xmlns:a="http://schemas.openxmlformats.org/drawingml/2006/main" sz="3800" i="1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p>
                            <m:r>
                              <a:rPr xmlns:a="http://schemas.openxmlformats.org/drawingml/2006/main" sz="3800" i="1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⊥</m:t>
                            </m:r>
                          </m:sup>
                        </m:sSup>
                      </m:e>
                      <m:sub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</m:sub>
                    </m:sSub>
                  </m:oMath>
                </m:oMathPara>
              </a14:m>
              <a:endParaRPr sz="3800">
                <a:solidFill>
                  <a:srgbClr val="B51700"/>
                </a:solidFill>
              </a:endParaRPr>
            </a:p>
          </p:txBody>
        </p:sp>
        <p:sp>
          <p:nvSpPr>
            <p:cNvPr id="180" name="Equation"/>
            <p:cNvSpPr txBox="1"/>
            <p:nvPr/>
          </p:nvSpPr>
          <p:spPr>
            <a:xfrm>
              <a:off x="3357088" y="4049643"/>
              <a:ext cx="1367231" cy="4886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lnSpc>
                  <a:spcPct val="100000"/>
                </a:lnSpc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sSup>
                          <m:e>
                            <m:r>
                              <a:rPr xmlns:a="http://schemas.openxmlformats.org/drawingml/2006/main" sz="3800" i="1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p>
                            <m:r>
                              <a:rPr xmlns:a="http://schemas.openxmlformats.org/drawingml/2006/main" sz="3800" i="1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⊥</m:t>
                            </m:r>
                          </m:sup>
                        </m:sSup>
                      </m:e>
                      <m:sub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sub>
                    </m:sSub>
                  </m:oMath>
                </m:oMathPara>
              </a14:m>
              <a:endParaRPr sz="3800">
                <a:solidFill>
                  <a:srgbClr val="B51700"/>
                </a:solidFill>
              </a:endParaRPr>
            </a:p>
          </p:txBody>
        </p:sp>
      </p:grpSp>
      <p:grpSp>
        <p:nvGrpSpPr>
          <p:cNvPr id="196" name="Group"/>
          <p:cNvGrpSpPr/>
          <p:nvPr/>
        </p:nvGrpSpPr>
        <p:grpSpPr>
          <a:xfrm>
            <a:off x="14080591" y="3945061"/>
            <a:ext cx="6257984" cy="3816690"/>
            <a:chOff x="0" y="0"/>
            <a:chExt cx="6257982" cy="3816688"/>
          </a:xfrm>
        </p:grpSpPr>
        <p:sp>
          <p:nvSpPr>
            <p:cNvPr id="182" name="Shape"/>
            <p:cNvSpPr/>
            <p:nvPr/>
          </p:nvSpPr>
          <p:spPr>
            <a:xfrm>
              <a:off x="0" y="1071934"/>
              <a:ext cx="6257983" cy="1663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639" y="0"/>
                  </a:moveTo>
                  <a:lnTo>
                    <a:pt x="0" y="21600"/>
                  </a:lnTo>
                  <a:lnTo>
                    <a:pt x="16961" y="21600"/>
                  </a:lnTo>
                  <a:lnTo>
                    <a:pt x="21600" y="0"/>
                  </a:lnTo>
                  <a:lnTo>
                    <a:pt x="4639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83" name="Equation"/>
            <p:cNvSpPr txBox="1"/>
            <p:nvPr/>
          </p:nvSpPr>
          <p:spPr>
            <a:xfrm>
              <a:off x="650189" y="2185212"/>
              <a:ext cx="307240" cy="2676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lnSpc>
                  <a:spcPct val="100000"/>
                </a:lnSpc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4800" i="1">
                        <a:solidFill>
                          <a:srgbClr val="FFD93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m:oMathPara>
              </a14:m>
              <a:endParaRPr sz="4800">
                <a:solidFill>
                  <a:srgbClr val="FFD932"/>
                </a:solidFill>
              </a:endParaRPr>
            </a:p>
          </p:txBody>
        </p:sp>
        <p:sp>
          <p:nvSpPr>
            <p:cNvPr id="184" name="Equation"/>
            <p:cNvSpPr txBox="1"/>
            <p:nvPr/>
          </p:nvSpPr>
          <p:spPr>
            <a:xfrm>
              <a:off x="2029369" y="1765777"/>
              <a:ext cx="237745" cy="275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lnSpc>
                  <a:spcPct val="100000"/>
                </a:lnSpc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4800" i="1">
                        <a:solidFill>
                          <a:srgbClr val="FEFFFE"/>
                        </a:solidFill>
                        <a:latin typeface="Cambria Math" panose="02040503050406030204" pitchFamily="18" charset="0"/>
                      </a:rPr>
                      <m:t>ϵ</m:t>
                    </m:r>
                  </m:oMath>
                </m:oMathPara>
              </a14:m>
              <a:endParaRPr sz="4800">
                <a:solidFill>
                  <a:srgbClr val="FFFFFF"/>
                </a:solidFill>
              </a:endParaRPr>
            </a:p>
          </p:txBody>
        </p:sp>
        <p:sp>
          <p:nvSpPr>
            <p:cNvPr id="185" name="Equation"/>
            <p:cNvSpPr txBox="1"/>
            <p:nvPr/>
          </p:nvSpPr>
          <p:spPr>
            <a:xfrm>
              <a:off x="3210093" y="1127463"/>
              <a:ext cx="280837" cy="323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lnSpc>
                  <a:spcPct val="100000"/>
                </a:lnSpc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900" i="1">
                        <a:solidFill>
                          <a:srgbClr val="FEFFFE"/>
                        </a:solidFill>
                        <a:latin typeface="Cambria Math" panose="02040503050406030204" pitchFamily="18" charset="0"/>
                      </a:rPr>
                      <m:t>L</m:t>
                    </m:r>
                  </m:oMath>
                </m:oMathPara>
              </a14:m>
              <a:endParaRPr sz="3900">
                <a:solidFill>
                  <a:srgbClr val="FFFFFF"/>
                </a:solidFill>
              </a:endParaRPr>
            </a:p>
          </p:txBody>
        </p:sp>
        <p:sp>
          <p:nvSpPr>
            <p:cNvPr id="186" name="Line"/>
            <p:cNvSpPr/>
            <p:nvPr/>
          </p:nvSpPr>
          <p:spPr>
            <a:xfrm flipH="1" flipV="1">
              <a:off x="4290505" y="780295"/>
              <a:ext cx="1663226" cy="1"/>
            </a:xfrm>
            <a:prstGeom prst="line">
              <a:avLst/>
            </a:prstGeom>
            <a:noFill/>
            <a:ln w="6350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87" name="Equation"/>
            <p:cNvSpPr txBox="1"/>
            <p:nvPr/>
          </p:nvSpPr>
          <p:spPr>
            <a:xfrm>
              <a:off x="4692907" y="0"/>
              <a:ext cx="1307268" cy="498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lnSpc>
                  <a:spcPct val="100000"/>
                </a:lnSpc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sSup>
                          <m:e>
                            <m:r>
                              <a:rPr xmlns:a="http://schemas.openxmlformats.org/drawingml/2006/main" sz="3800" i="1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p>
                            <m:r>
                              <a:rPr xmlns:a="http://schemas.openxmlformats.org/drawingml/2006/main" sz="3800" i="1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∥</m:t>
                            </m:r>
                          </m:sup>
                        </m:sSup>
                      </m:e>
                      <m:sub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</m:sub>
                    </m:sSub>
                  </m:oMath>
                </m:oMathPara>
              </a14:m>
              <a:endParaRPr sz="3800">
                <a:solidFill>
                  <a:srgbClr val="B51700"/>
                </a:solidFill>
              </a:endParaRPr>
            </a:p>
          </p:txBody>
        </p:sp>
        <p:sp>
          <p:nvSpPr>
            <p:cNvPr id="188" name="Equation"/>
            <p:cNvSpPr txBox="1"/>
            <p:nvPr/>
          </p:nvSpPr>
          <p:spPr>
            <a:xfrm>
              <a:off x="4690681" y="3318438"/>
              <a:ext cx="1311722" cy="498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lnSpc>
                  <a:spcPct val="100000"/>
                </a:lnSpc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sSup>
                          <m:e>
                            <m:r>
                              <a:rPr xmlns:a="http://schemas.openxmlformats.org/drawingml/2006/main" sz="3800" i="1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p>
                            <m:r>
                              <a:rPr xmlns:a="http://schemas.openxmlformats.org/drawingml/2006/main" sz="3800" i="1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∥</m:t>
                            </m:r>
                          </m:sup>
                        </m:sSup>
                      </m:e>
                      <m:sub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a:rPr xmlns:a="http://schemas.openxmlformats.org/drawingml/2006/main" sz="38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sub>
                    </m:sSub>
                  </m:oMath>
                </m:oMathPara>
              </a14:m>
              <a:endParaRPr sz="3800">
                <a:solidFill>
                  <a:srgbClr val="B51700"/>
                </a:solidFill>
              </a:endParaRPr>
            </a:p>
          </p:txBody>
        </p:sp>
        <p:sp>
          <p:nvSpPr>
            <p:cNvPr id="189" name="Line"/>
            <p:cNvSpPr/>
            <p:nvPr/>
          </p:nvSpPr>
          <p:spPr>
            <a:xfrm>
              <a:off x="2415570" y="1560241"/>
              <a:ext cx="1884394" cy="1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90" name="Line"/>
            <p:cNvSpPr/>
            <p:nvPr/>
          </p:nvSpPr>
          <p:spPr>
            <a:xfrm>
              <a:off x="2428270" y="1560240"/>
              <a:ext cx="1" cy="407214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91" name="Line"/>
            <p:cNvSpPr/>
            <p:nvPr/>
          </p:nvSpPr>
          <p:spPr>
            <a:xfrm>
              <a:off x="4272751" y="1560240"/>
              <a:ext cx="1" cy="407214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92" name="Line"/>
            <p:cNvSpPr/>
            <p:nvPr/>
          </p:nvSpPr>
          <p:spPr>
            <a:xfrm>
              <a:off x="2408315" y="2370225"/>
              <a:ext cx="1884393" cy="1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ysDot"/>
              <a:miter lim="400000"/>
              <a:tailEnd type="arrow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93" name="Line"/>
            <p:cNvSpPr/>
            <p:nvPr/>
          </p:nvSpPr>
          <p:spPr>
            <a:xfrm flipV="1">
              <a:off x="2433715" y="1963013"/>
              <a:ext cx="1" cy="407214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ysDot"/>
              <a:miter lim="400000"/>
              <a:headEnd type="arrow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94" name="Line"/>
            <p:cNvSpPr/>
            <p:nvPr/>
          </p:nvSpPr>
          <p:spPr>
            <a:xfrm flipV="1">
              <a:off x="4278196" y="1963013"/>
              <a:ext cx="1" cy="407214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95" name="Line"/>
            <p:cNvSpPr/>
            <p:nvPr/>
          </p:nvSpPr>
          <p:spPr>
            <a:xfrm flipH="1" flipV="1">
              <a:off x="4290505" y="3026799"/>
              <a:ext cx="1663226" cy="1"/>
            </a:xfrm>
            <a:prstGeom prst="line">
              <a:avLst/>
            </a:prstGeom>
            <a:noFill/>
            <a:ln w="6350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roup"/>
          <p:cNvGrpSpPr/>
          <p:nvPr/>
        </p:nvGrpSpPr>
        <p:grpSpPr>
          <a:xfrm>
            <a:off x="7952786" y="5462269"/>
            <a:ext cx="6257984" cy="1663227"/>
            <a:chOff x="0" y="0"/>
            <a:chExt cx="6257982" cy="1663225"/>
          </a:xfrm>
        </p:grpSpPr>
        <p:sp>
          <p:nvSpPr>
            <p:cNvPr id="198" name="Shape"/>
            <p:cNvSpPr/>
            <p:nvPr/>
          </p:nvSpPr>
          <p:spPr>
            <a:xfrm>
              <a:off x="0" y="0"/>
              <a:ext cx="6257983" cy="1663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639" y="0"/>
                  </a:moveTo>
                  <a:lnTo>
                    <a:pt x="0" y="21600"/>
                  </a:lnTo>
                  <a:lnTo>
                    <a:pt x="16961" y="21600"/>
                  </a:lnTo>
                  <a:lnTo>
                    <a:pt x="21600" y="0"/>
                  </a:lnTo>
                  <a:lnTo>
                    <a:pt x="4639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99" name="Equation"/>
            <p:cNvSpPr txBox="1"/>
            <p:nvPr/>
          </p:nvSpPr>
          <p:spPr>
            <a:xfrm>
              <a:off x="650189" y="1113277"/>
              <a:ext cx="307240" cy="2676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lnSpc>
                  <a:spcPct val="100000"/>
                </a:lnSpc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4800" i="1">
                        <a:solidFill>
                          <a:srgbClr val="FFD93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m:oMathPara>
              </a14:m>
              <a:endParaRPr sz="4800">
                <a:solidFill>
                  <a:srgbClr val="FFD932"/>
                </a:solidFill>
              </a:endParaRPr>
            </a:p>
          </p:txBody>
        </p:sp>
        <p:sp>
          <p:nvSpPr>
            <p:cNvPr id="200" name="Equation"/>
            <p:cNvSpPr txBox="1"/>
            <p:nvPr/>
          </p:nvSpPr>
          <p:spPr>
            <a:xfrm>
              <a:off x="2538252" y="693842"/>
              <a:ext cx="237745" cy="275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lnSpc>
                  <a:spcPct val="100000"/>
                </a:lnSpc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4800" i="1">
                        <a:solidFill>
                          <a:srgbClr val="FEFFFE"/>
                        </a:solidFill>
                        <a:latin typeface="Cambria Math" panose="02040503050406030204" pitchFamily="18" charset="0"/>
                      </a:rPr>
                      <m:t>ϵ</m:t>
                    </m:r>
                  </m:oMath>
                </m:oMathPara>
              </a14:m>
              <a:endParaRPr sz="4800">
                <a:solidFill>
                  <a:srgbClr val="FFFFFF"/>
                </a:solidFill>
              </a:endParaRPr>
            </a:p>
          </p:txBody>
        </p:sp>
        <p:sp>
          <p:nvSpPr>
            <p:cNvPr id="201" name="Circle"/>
            <p:cNvSpPr/>
            <p:nvPr/>
          </p:nvSpPr>
          <p:spPr>
            <a:xfrm>
              <a:off x="2975371" y="400271"/>
              <a:ext cx="248167" cy="250140"/>
            </a:xfrm>
            <a:prstGeom prst="ellips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02" name="Circle"/>
            <p:cNvSpPr/>
            <p:nvPr/>
          </p:nvSpPr>
          <p:spPr>
            <a:xfrm>
              <a:off x="2975371" y="930137"/>
              <a:ext cx="248167" cy="250140"/>
            </a:xfrm>
            <a:prstGeom prst="ellipse">
              <a:avLst/>
            </a:prstGeom>
            <a:noFill/>
            <a:ln w="25400" cap="rnd">
              <a:solidFill>
                <a:srgbClr val="FFFFFF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03" name="Equation"/>
            <p:cNvSpPr txBox="1"/>
            <p:nvPr/>
          </p:nvSpPr>
          <p:spPr>
            <a:xfrm>
              <a:off x="3354764" y="928918"/>
              <a:ext cx="239003" cy="235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lnSpc>
                  <a:spcPct val="100000"/>
                </a:lnSpc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4100" i="1">
                        <a:solidFill>
                          <a:srgbClr val="FEFFFE"/>
                        </a:solidFill>
                        <a:latin typeface="Cambria Math" panose="02040503050406030204" pitchFamily="18" charset="0"/>
                      </a:rPr>
                      <m:t>a</m:t>
                    </m:r>
                  </m:oMath>
                </m:oMathPara>
              </a14:m>
              <a:endParaRPr sz="4100">
                <a:solidFill>
                  <a:srgbClr val="FFFFFF"/>
                </a:solidFill>
              </a:endParaRPr>
            </a:p>
          </p:txBody>
        </p:sp>
        <p:sp>
          <p:nvSpPr>
            <p:cNvPr id="204" name="Equation"/>
            <p:cNvSpPr txBox="1"/>
            <p:nvPr/>
          </p:nvSpPr>
          <p:spPr>
            <a:xfrm>
              <a:off x="3357107" y="344658"/>
              <a:ext cx="234316" cy="3613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lnSpc>
                  <a:spcPct val="100000"/>
                </a:lnSpc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4100" i="1">
                        <a:solidFill>
                          <a:srgbClr val="FEFFFE"/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m:oMathPara>
              </a14:m>
              <a:endParaRPr sz="41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